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70" r:id="rId3"/>
    <p:sldId id="371" r:id="rId4"/>
    <p:sldId id="312" r:id="rId5"/>
    <p:sldId id="343" r:id="rId6"/>
    <p:sldId id="358" r:id="rId7"/>
    <p:sldId id="262" r:id="rId8"/>
    <p:sldId id="344" r:id="rId9"/>
    <p:sldId id="348" r:id="rId10"/>
    <p:sldId id="349" r:id="rId11"/>
    <p:sldId id="350" r:id="rId12"/>
    <p:sldId id="353" r:id="rId13"/>
    <p:sldId id="346" r:id="rId14"/>
    <p:sldId id="324" r:id="rId15"/>
    <p:sldId id="359" r:id="rId16"/>
    <p:sldId id="360" r:id="rId17"/>
    <p:sldId id="361" r:id="rId18"/>
    <p:sldId id="366" r:id="rId19"/>
    <p:sldId id="362" r:id="rId20"/>
    <p:sldId id="363" r:id="rId21"/>
    <p:sldId id="367" r:id="rId22"/>
    <p:sldId id="364" r:id="rId23"/>
    <p:sldId id="365" r:id="rId24"/>
    <p:sldId id="268" r:id="rId25"/>
    <p:sldId id="313" r:id="rId26"/>
    <p:sldId id="269" r:id="rId27"/>
    <p:sldId id="369" r:id="rId28"/>
    <p:sldId id="340" r:id="rId29"/>
    <p:sldId id="270" r:id="rId30"/>
    <p:sldId id="271" r:id="rId31"/>
    <p:sldId id="293" r:id="rId32"/>
    <p:sldId id="319" r:id="rId33"/>
    <p:sldId id="320" r:id="rId34"/>
    <p:sldId id="277" r:id="rId35"/>
    <p:sldId id="351" r:id="rId36"/>
    <p:sldId id="354" r:id="rId37"/>
    <p:sldId id="355" r:id="rId38"/>
    <p:sldId id="356" r:id="rId39"/>
    <p:sldId id="357" r:id="rId40"/>
    <p:sldId id="372" r:id="rId41"/>
    <p:sldId id="294" r:id="rId4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96305" autoAdjust="0"/>
  </p:normalViewPr>
  <p:slideViewPr>
    <p:cSldViewPr>
      <p:cViewPr varScale="1">
        <p:scale>
          <a:sx n="128" d="100"/>
          <a:sy n="128" d="100"/>
        </p:scale>
        <p:origin x="9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B4A55304-80E9-4DC6-949A-3553DE21909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DA2E23DC-E581-4619-91C0-482FD6002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r">
              <a:defRPr sz="1200"/>
            </a:lvl1pPr>
          </a:lstStyle>
          <a:p>
            <a:fld id="{DEF263F7-6F5A-481F-B7D3-64070190733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80" rIns="90758" bIns="45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0758" tIns="45380" rIns="90758" bIns="453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r">
              <a:defRPr sz="1200"/>
            </a:lvl1pPr>
          </a:lstStyle>
          <a:p>
            <a:fld id="{0AAD741C-7EE7-4AAC-BBFC-2152D631D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741C-7EE7-4AAC-BBFC-2152D631D7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741C-7EE7-4AAC-BBFC-2152D631D7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563F-B0AB-4AEE-9C09-CACB7F8458DE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54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0507-B91F-47A5-9A0E-69F47CEE2F34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5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0467-270F-4908-AE24-E368D673F512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46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9465-099C-42FD-93CB-D329E8C72B13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74F4-ECA5-4093-B474-1A188556E21E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99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88F7-7ED4-47D1-9DAA-F5FDAFFF2B4C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6477-181E-49B8-9172-DF27E70B90F7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4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B211-495F-4550-845B-409C113477BF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833-34F7-4A8D-BCC4-381FE9ACA9FE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F9A-E682-4C1A-9F1C-7845EF396B40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8E6-40D1-4D74-92A6-FD32AA8C0A3D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2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DA31-7E82-4565-B3FD-CD01EF040CC5}" type="datetime1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9F47-731C-4DFE-BD21-5F524085539D}" type="datetime1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E846-481D-42EA-B47A-287358CAF525}" type="datetime1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14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FBAD-DA01-4BAD-9E51-C95ED516274D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30C2-70F2-4023-AB85-BA72B27B1DAD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Region One Education Service Center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0F2A-B702-4934-813E-9331F13FBCAC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©2017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1C9013-662C-4B95-855E-47AED1786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9154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OUT-OF-SCHOOL YOUTH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150" y="3657600"/>
            <a:ext cx="6419850" cy="609600"/>
          </a:xfrm>
        </p:spPr>
        <p:txBody>
          <a:bodyPr>
            <a:noAutofit/>
          </a:bodyPr>
          <a:lstStyle/>
          <a:p>
            <a:r>
              <a:rPr lang="en-US" sz="3000" cap="none" dirty="0"/>
              <a:t>MIGRANT EDUCATION PROGRAM</a:t>
            </a:r>
          </a:p>
        </p:txBody>
      </p:sp>
      <p:pic>
        <p:nvPicPr>
          <p:cNvPr id="5" name="Picture 4" descr="Migrant Education Logo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518" y="2125196"/>
            <a:ext cx="1419225" cy="14287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762567"/>
            <a:ext cx="2100263" cy="19643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77000" y="6544395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63563"/>
            <a:ext cx="5991225" cy="6095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7155" y="0"/>
            <a:ext cx="6589713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TEA MEP OSY DATA COLLECTION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623703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1988"/>
            <a:ext cx="53649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0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1"/>
            <a:ext cx="58674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371600" y="0"/>
            <a:ext cx="6589200" cy="609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TEA MEP OSY DATA COLLECTION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599239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71"/>
            <a:ext cx="533400" cy="5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84" y="304800"/>
            <a:ext cx="6589199" cy="762000"/>
          </a:xfrm>
        </p:spPr>
        <p:txBody>
          <a:bodyPr/>
          <a:lstStyle/>
          <a:p>
            <a:pPr algn="ctr"/>
            <a:r>
              <a:rPr lang="en-US" dirty="0"/>
              <a:t>OSY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012686" cy="5029201"/>
          </a:xfrm>
        </p:spPr>
        <p:txBody>
          <a:bodyPr>
            <a:normAutofit/>
          </a:bodyPr>
          <a:lstStyle/>
          <a:p>
            <a:r>
              <a:rPr lang="en-US" sz="2000" dirty="0"/>
              <a:t>Tool used to assess the needs and interests of the OSY at least once annually, and every time a student transfers to a new district</a:t>
            </a:r>
          </a:p>
          <a:p>
            <a:endParaRPr lang="en-US" sz="2000" dirty="0"/>
          </a:p>
          <a:p>
            <a:r>
              <a:rPr lang="en-US" sz="2000" dirty="0"/>
              <a:t>Captures the current circumstances that the OSY is in at the time of the initial FACE-TO-FACE  interview.  </a:t>
            </a:r>
          </a:p>
          <a:p>
            <a:endParaRPr lang="en-US" sz="2000" dirty="0"/>
          </a:p>
          <a:p>
            <a:r>
              <a:rPr lang="en-US" sz="2000" dirty="0"/>
              <a:t>It is critical that the OSY is interviewed and not the parent.  </a:t>
            </a:r>
          </a:p>
          <a:p>
            <a:endParaRPr lang="en-US" sz="2000" dirty="0"/>
          </a:p>
          <a:p>
            <a:r>
              <a:rPr lang="en-US" sz="2000" dirty="0"/>
              <a:t>Needs and interests must be recorded under the PROFILE tab in MOSYS by the OSY District Designee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593586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1"/>
            <a:ext cx="533400" cy="5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599"/>
            <a:ext cx="7989867" cy="640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7358"/>
            <a:ext cx="425233" cy="3840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7000" y="6624385"/>
            <a:ext cx="5716488" cy="2649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495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914400" y="2438400"/>
            <a:ext cx="7924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OSY PROFILE SCENARIOS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569119" cy="5165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524251"/>
            <a:ext cx="5716488" cy="365125"/>
          </a:xfrm>
        </p:spPr>
        <p:txBody>
          <a:bodyPr/>
          <a:lstStyle/>
          <a:p>
            <a:r>
              <a:rPr lang="en-US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7828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224" y="-4482"/>
            <a:ext cx="7772400" cy="160468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SCENARIO 1:OSY HAS EARNED A HS DIPLOMA OR HSE CERTIFICATE</a:t>
            </a:r>
            <a:br>
              <a:rPr lang="en-US" sz="2800" dirty="0"/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10/14/2017, you make a home visit to interview OSY Jennifer Martinez.  She states that she has earned her HSE Certificate from UTRGV on 09/14/17.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534400" cy="5105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629400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7609"/>
            <a:ext cx="457200" cy="4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9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SCENARIO 2: ENROLLED IN A K-12 INSTITUTION </a:t>
            </a:r>
            <a:br>
              <a:rPr lang="en-US" sz="3000" dirty="0"/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10/14/2017, you make a home visit to interview OSY Jennifer Martinez.  She states that she is currently enrolled at the Mid-Valley Academy.</a:t>
            </a:r>
            <a:br>
              <a:rPr lang="en-US" sz="3200" dirty="0"/>
            </a:b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0163"/>
            <a:ext cx="8610600" cy="540067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629400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0715"/>
            <a:ext cx="457200" cy="4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3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4482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SCENARIO 3: CURRENTLY ENROLLED IN AN HSE PROGRAM </a:t>
            </a:r>
            <a:br>
              <a:rPr lang="en-US" sz="2800" dirty="0"/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10/14/2017, you make a home visit to interview OSY Jennifer Martinez.  She states that she is currently enrolled at UTRGV HEP.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0400"/>
            <a:ext cx="8686800" cy="5257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668200"/>
            <a:ext cx="5716488" cy="189800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3776"/>
            <a:ext cx="381000" cy="3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3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239000" cy="1138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OSY DISTRICT DESIGNEE TASKS</a:t>
            </a:r>
            <a:br>
              <a:rPr lang="en-US" dirty="0"/>
            </a:br>
            <a:r>
              <a:rPr lang="en-US" sz="2700" dirty="0"/>
              <a:t>(scenarios 1-3)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6934200" cy="5410200"/>
          </a:xfrm>
        </p:spPr>
        <p:txBody>
          <a:bodyPr>
            <a:noAutofit/>
          </a:bodyPr>
          <a:lstStyle/>
          <a:p>
            <a:r>
              <a:rPr lang="en-US" sz="2000" dirty="0"/>
              <a:t>Verify and Document HS Diploma</a:t>
            </a:r>
          </a:p>
          <a:p>
            <a:endParaRPr lang="en-US" sz="2000" dirty="0"/>
          </a:p>
          <a:p>
            <a:r>
              <a:rPr lang="en-US" sz="2000" dirty="0"/>
              <a:t>Verify and Document HSE Certificate</a:t>
            </a:r>
          </a:p>
          <a:p>
            <a:endParaRPr lang="en-US" sz="2000" dirty="0"/>
          </a:p>
          <a:p>
            <a:r>
              <a:rPr lang="en-US" sz="2000" dirty="0"/>
              <a:t>Verify and Document Enrollment in K-12 Institution</a:t>
            </a:r>
          </a:p>
          <a:p>
            <a:pPr lvl="1"/>
            <a:r>
              <a:rPr lang="en-US" sz="2000" dirty="0"/>
              <a:t>Place of Enrollment</a:t>
            </a:r>
          </a:p>
          <a:p>
            <a:pPr lvl="1"/>
            <a:r>
              <a:rPr lang="en-US" sz="2000" dirty="0"/>
              <a:t>Date of Enrollment</a:t>
            </a:r>
          </a:p>
          <a:p>
            <a:pPr lvl="1"/>
            <a:r>
              <a:rPr lang="en-US" sz="2000" dirty="0"/>
              <a:t>Current Grade Level</a:t>
            </a:r>
          </a:p>
          <a:p>
            <a:pPr lvl="1"/>
            <a:endParaRPr lang="en-US" sz="2000" dirty="0"/>
          </a:p>
          <a:p>
            <a:r>
              <a:rPr lang="en-US" sz="2000" dirty="0"/>
              <a:t>Verify and Document Enrollment in an HSE Program</a:t>
            </a:r>
          </a:p>
          <a:p>
            <a:pPr lvl="1"/>
            <a:r>
              <a:rPr lang="en-US" sz="2000" dirty="0"/>
              <a:t>Place of Enrollment</a:t>
            </a:r>
          </a:p>
          <a:p>
            <a:pPr lvl="1"/>
            <a:r>
              <a:rPr lang="en-US" sz="2000" dirty="0"/>
              <a:t>Date of Enrollment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588588"/>
            <a:ext cx="2781985" cy="2649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457200" cy="4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9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772400" cy="143329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1CACE3">
                    <a:lumMod val="75000"/>
                  </a:srgbClr>
                </a:solidFill>
              </a:rPr>
              <a:t>SCENARIO 4: DECLINED SERVICES</a:t>
            </a:r>
            <a:br>
              <a:rPr lang="en-US" sz="1800" dirty="0">
                <a:solidFill>
                  <a:srgbClr val="1CACE3">
                    <a:lumMod val="75000"/>
                  </a:srgbClr>
                </a:solidFill>
              </a:rPr>
            </a:br>
            <a:r>
              <a:rPr lang="en-US" sz="2000" dirty="0">
                <a:solidFill>
                  <a:srgbClr val="E833BF">
                    <a:lumMod val="50000"/>
                  </a:srgbClr>
                </a:solidFill>
              </a:rPr>
              <a:t>On 10/14/2017, you make a home visit to interview OSY Jennifer Martinez.  She states that she is not interested in receiving any type of service at this time.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33290"/>
            <a:ext cx="8686800" cy="519611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156" y="6607002"/>
            <a:ext cx="5716488" cy="2649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0934"/>
            <a:ext cx="381000" cy="3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589" y="-24285"/>
            <a:ext cx="4039680" cy="747490"/>
          </a:xfrm>
        </p:spPr>
        <p:txBody>
          <a:bodyPr/>
          <a:lstStyle/>
          <a:p>
            <a:pPr algn="ctr"/>
            <a:r>
              <a:rPr lang="en-US" dirty="0"/>
              <a:t>GUESS WHO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75944" y="6656389"/>
            <a:ext cx="2781985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079" y="1137063"/>
            <a:ext cx="2228850" cy="2549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409"/>
            <a:ext cx="569119" cy="516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86" y="1176383"/>
            <a:ext cx="2285438" cy="2549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758" y="3865581"/>
            <a:ext cx="2466975" cy="2475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593" y="1142048"/>
            <a:ext cx="2437672" cy="2549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593" y="3903009"/>
            <a:ext cx="2361472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43" y="3903009"/>
            <a:ext cx="22479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4067" y="76345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Nicole Kidman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7149" y="76773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Thomas Edison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2055" y="6381453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Colonel Sanders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5045" y="6341409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Mark Wahlberg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3909" y="6341409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Whoopi Goldberg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84389" y="757610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Jim Carrey</a:t>
            </a:r>
          </a:p>
        </p:txBody>
      </p:sp>
    </p:spTree>
    <p:extLst>
      <p:ext uri="{BB962C8B-B14F-4D97-AF65-F5344CB8AC3E}">
        <p14:creationId xmlns:p14="http://schemas.microsoft.com/office/powerpoint/2010/main" val="369684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1CACE3">
                    <a:lumMod val="75000"/>
                  </a:srgbClr>
                </a:solidFill>
              </a:rPr>
              <a:t>SCENARIO 5: COULD NOT LOCATE</a:t>
            </a:r>
            <a:br>
              <a:rPr lang="en-US" sz="1800" dirty="0">
                <a:solidFill>
                  <a:srgbClr val="1CACE3">
                    <a:lumMod val="75000"/>
                  </a:srgbClr>
                </a:solidFill>
              </a:rPr>
            </a:br>
            <a:r>
              <a:rPr lang="en-US" sz="2000" dirty="0">
                <a:solidFill>
                  <a:srgbClr val="E833BF">
                    <a:lumMod val="50000"/>
                  </a:srgbClr>
                </a:solidFill>
              </a:rPr>
              <a:t>On 10/14/2017, you make a home visit to interview OSY Jennifer Martinez.  Her mother states that Jennifer is residing in Mexico.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21711"/>
            <a:ext cx="8620125" cy="5715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700585"/>
            <a:ext cx="5716488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" y="6417609"/>
            <a:ext cx="457200" cy="4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716" y="769133"/>
            <a:ext cx="5370000" cy="671290"/>
          </a:xfrm>
        </p:spPr>
        <p:txBody>
          <a:bodyPr>
            <a:noAutofit/>
          </a:bodyPr>
          <a:lstStyle/>
          <a:p>
            <a:r>
              <a:rPr lang="en-US" dirty="0"/>
              <a:t>NOT ABLE TO LOCATE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0200" y="2064199"/>
            <a:ext cx="3234948" cy="57626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EXAMPLES </a:t>
            </a:r>
            <a:r>
              <a:rPr lang="en-US" sz="3800" dirty="0">
                <a:sym typeface="Wingdings" panose="05000000000000000000" pitchFamily="2" charset="2"/>
              </a:rPr>
              <a:t>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00199" y="2598309"/>
            <a:ext cx="3234949" cy="310570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Not residing in district</a:t>
            </a:r>
          </a:p>
          <a:p>
            <a:r>
              <a:rPr lang="en-US" sz="2000" dirty="0"/>
              <a:t>Deported</a:t>
            </a:r>
          </a:p>
          <a:p>
            <a:r>
              <a:rPr lang="en-US" sz="2000" dirty="0"/>
              <a:t>Incarcerated</a:t>
            </a:r>
          </a:p>
          <a:p>
            <a:r>
              <a:rPr lang="en-US" sz="2000" dirty="0"/>
              <a:t>Address unknown</a:t>
            </a:r>
          </a:p>
          <a:p>
            <a:r>
              <a:rPr lang="en-US" sz="2000" dirty="0"/>
              <a:t>Living in residential facility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3716" y="2064199"/>
            <a:ext cx="3195679" cy="57626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NON-EXAMPLES </a:t>
            </a:r>
            <a:r>
              <a:rPr lang="en-US" sz="3800" dirty="0">
                <a:sym typeface="Wingdings" panose="05000000000000000000" pitchFamily="2" charset="2"/>
              </a:rPr>
              <a:t></a:t>
            </a:r>
            <a:endParaRPr lang="en-US" sz="3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33716" y="2640461"/>
            <a:ext cx="3195680" cy="306355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Working</a:t>
            </a:r>
          </a:p>
          <a:p>
            <a:r>
              <a:rPr lang="en-US" sz="2000" dirty="0"/>
              <a:t>At an appointment</a:t>
            </a:r>
          </a:p>
          <a:p>
            <a:r>
              <a:rPr lang="en-US" sz="2000" dirty="0"/>
              <a:t>Out of town on temporary basis</a:t>
            </a:r>
          </a:p>
          <a:p>
            <a:r>
              <a:rPr lang="en-US" sz="2000" dirty="0"/>
              <a:t>Asleep</a:t>
            </a:r>
          </a:p>
          <a:p>
            <a:r>
              <a:rPr lang="en-US" sz="2000" dirty="0"/>
              <a:t>Running errands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633350"/>
            <a:ext cx="5716488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6542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1CACE3">
                    <a:lumMod val="75000"/>
                  </a:srgbClr>
                </a:solidFill>
              </a:rPr>
              <a:t>SCENARIO 6: NOT AVAILABLE </a:t>
            </a:r>
            <a:r>
              <a:rPr lang="en-US" sz="2700" dirty="0">
                <a:solidFill>
                  <a:srgbClr val="FF0000"/>
                </a:solidFill>
              </a:rPr>
              <a:t>(but in your district)</a:t>
            </a:r>
            <a:br>
              <a:rPr lang="en-US" sz="1600" dirty="0">
                <a:solidFill>
                  <a:srgbClr val="1CACE3">
                    <a:lumMod val="75000"/>
                  </a:srgbClr>
                </a:solidFill>
              </a:rPr>
            </a:br>
            <a:r>
              <a:rPr lang="en-US" sz="2000" dirty="0">
                <a:solidFill>
                  <a:srgbClr val="E833BF">
                    <a:lumMod val="50000"/>
                  </a:srgbClr>
                </a:solidFill>
              </a:rPr>
              <a:t>On 10/14/2017, you make a home visit to interview OSY Jennifer Martinez.  Her mother states that Jennifer was called in to work.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03249"/>
            <a:ext cx="8610600" cy="56656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615421"/>
            <a:ext cx="5716488" cy="2649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225"/>
            <a:ext cx="457200" cy="4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28089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1CACE3">
                    <a:lumMod val="75000"/>
                  </a:srgbClr>
                </a:solidFill>
              </a:rPr>
              <a:t>SCENARIO 7: INTERSTED IN RECEIVING SERVICES</a:t>
            </a:r>
            <a:br>
              <a:rPr lang="en-US" sz="2700" dirty="0">
                <a:solidFill>
                  <a:srgbClr val="1CACE3">
                    <a:lumMod val="75000"/>
                  </a:srgbClr>
                </a:solidFill>
              </a:rPr>
            </a:br>
            <a:r>
              <a:rPr lang="en-US" sz="2000" dirty="0">
                <a:solidFill>
                  <a:srgbClr val="E833BF">
                    <a:lumMod val="50000"/>
                  </a:srgbClr>
                </a:solidFill>
              </a:rPr>
              <a:t>On 10/14/2017, you make a home visit to interview OSY Jennifer Martinez.  She states that she is interested in HEP and job training, however, she is in need of child care services.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4499"/>
            <a:ext cx="8534400" cy="54247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669209"/>
            <a:ext cx="5716488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0715"/>
            <a:ext cx="457200" cy="4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3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550" y="457200"/>
            <a:ext cx="4932899" cy="747490"/>
          </a:xfrm>
        </p:spPr>
        <p:txBody>
          <a:bodyPr>
            <a:noAutofit/>
          </a:bodyPr>
          <a:lstStyle/>
          <a:p>
            <a:r>
              <a:rPr lang="en-US" dirty="0"/>
              <a:t>STUDENT REFERRALS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599" y="1752600"/>
            <a:ext cx="7162800" cy="38069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Captures educational background of the OSY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Records referrals and information/materials given to the OSY. </a:t>
            </a:r>
            <a:r>
              <a:rPr lang="en-US" sz="2400" dirty="0">
                <a:solidFill>
                  <a:srgbClr val="FF0000"/>
                </a:solidFill>
              </a:rPr>
              <a:t>Names of agencies and programs must be recorded</a:t>
            </a:r>
          </a:p>
          <a:p>
            <a:endParaRPr lang="en-US" sz="2400" dirty="0"/>
          </a:p>
          <a:p>
            <a:r>
              <a:rPr lang="en-US" sz="2400" dirty="0"/>
              <a:t>Is based on the needs and expressed interests that were captured in the profile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788670" lvl="1" indent="-514350">
              <a:buFont typeface="+mj-lt"/>
              <a:buAutoNum type="arabicPeriod"/>
            </a:pPr>
            <a:endParaRPr lang="en-US" sz="1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6314248"/>
            <a:ext cx="569119" cy="5165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700585"/>
            <a:ext cx="5716488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"/>
            <a:ext cx="5715000" cy="670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5892"/>
            <a:ext cx="566977" cy="51210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77000" y="6705601"/>
            <a:ext cx="5716488" cy="14845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6628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000" y="550958"/>
            <a:ext cx="6589199" cy="747490"/>
          </a:xfrm>
        </p:spPr>
        <p:txBody>
          <a:bodyPr/>
          <a:lstStyle/>
          <a:p>
            <a:r>
              <a:rPr lang="en-US" dirty="0"/>
              <a:t>       SERVICES RECEIVED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7047"/>
            <a:ext cx="7315200" cy="49499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/>
          </a:p>
          <a:p>
            <a:r>
              <a:rPr lang="en-US" sz="8800" dirty="0"/>
              <a:t>Records services that the OSY has actually received, including:  1. Enrollments in HSE</a:t>
            </a:r>
          </a:p>
          <a:p>
            <a:pPr>
              <a:buNone/>
            </a:pPr>
            <a:r>
              <a:rPr lang="en-US" sz="8800" dirty="0"/>
              <a:t>                                         2. Enrollment in HS</a:t>
            </a:r>
          </a:p>
          <a:p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Only services that the child receives as a result of efforts and referrals made by the OSY district personnel are to be checked off in this section.  </a:t>
            </a:r>
          </a:p>
          <a:p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an OSY obtains a service on his or her own, it is not to be documented on this section as the district personnel did not make this referral.</a:t>
            </a:r>
          </a:p>
          <a:p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services received by the OSY were funded by the MEP, check off the MEP Funded box next to the service</a:t>
            </a:r>
          </a:p>
          <a:p>
            <a:pPr>
              <a:buNone/>
            </a:pPr>
            <a:r>
              <a:rPr lang="en-US" sz="7400" dirty="0"/>
              <a:t>    </a:t>
            </a:r>
          </a:p>
          <a:p>
            <a:pPr>
              <a:buNone/>
            </a:pPr>
            <a:endParaRPr lang="en-US" sz="7400" dirty="0"/>
          </a:p>
          <a:p>
            <a:pPr>
              <a:buNone/>
            </a:pPr>
            <a:r>
              <a:rPr lang="en-US" sz="2400" dirty="0"/>
              <a:t>    </a:t>
            </a:r>
          </a:p>
          <a:p>
            <a:pPr>
              <a:buNone/>
            </a:pPr>
            <a:r>
              <a:rPr lang="en-US" sz="2000" dirty="0"/>
              <a:t>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409"/>
            <a:ext cx="569119" cy="5165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669209"/>
            <a:ext cx="5716488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5370000" cy="671290"/>
          </a:xfrm>
        </p:spPr>
        <p:txBody>
          <a:bodyPr>
            <a:noAutofit/>
          </a:bodyPr>
          <a:lstStyle/>
          <a:p>
            <a:r>
              <a:rPr lang="en-US" dirty="0"/>
              <a:t>MEP FUNDED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0200" y="2064199"/>
            <a:ext cx="3234948" cy="57626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EXAMPLES </a:t>
            </a:r>
            <a:r>
              <a:rPr lang="en-US" sz="3800" dirty="0">
                <a:sym typeface="Wingdings" panose="05000000000000000000" pitchFamily="2" charset="2"/>
              </a:rPr>
              <a:t>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00199" y="2640461"/>
            <a:ext cx="3234949" cy="310570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School Supplies</a:t>
            </a:r>
          </a:p>
          <a:p>
            <a:r>
              <a:rPr lang="en-US" sz="2000" dirty="0"/>
              <a:t>Clothing</a:t>
            </a:r>
          </a:p>
          <a:p>
            <a:r>
              <a:rPr lang="en-US" sz="2000" dirty="0"/>
              <a:t>Counseling</a:t>
            </a:r>
          </a:p>
          <a:p>
            <a:r>
              <a:rPr lang="en-US" sz="2000" dirty="0"/>
              <a:t>Tutorial</a:t>
            </a:r>
          </a:p>
          <a:p>
            <a:r>
              <a:rPr lang="en-US" sz="2000" dirty="0"/>
              <a:t>Tools for Academic Assistance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3716" y="2064199"/>
            <a:ext cx="3195679" cy="57626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NON-EXAMPLES </a:t>
            </a:r>
            <a:r>
              <a:rPr lang="en-US" sz="3800" dirty="0">
                <a:sym typeface="Wingdings" panose="05000000000000000000" pitchFamily="2" charset="2"/>
              </a:rPr>
              <a:t></a:t>
            </a:r>
            <a:endParaRPr lang="en-US" sz="3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33716" y="2640461"/>
            <a:ext cx="3195680" cy="306355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WIC Referrals</a:t>
            </a:r>
          </a:p>
          <a:p>
            <a:r>
              <a:rPr lang="en-US" sz="2000" dirty="0"/>
              <a:t>Housing</a:t>
            </a:r>
          </a:p>
          <a:p>
            <a:r>
              <a:rPr lang="en-US" sz="2000" dirty="0"/>
              <a:t>HEP </a:t>
            </a:r>
          </a:p>
          <a:p>
            <a:r>
              <a:rPr lang="en-US" sz="2000" dirty="0"/>
              <a:t>Transportation</a:t>
            </a:r>
          </a:p>
          <a:p>
            <a:r>
              <a:rPr lang="en-US" sz="2000" dirty="0"/>
              <a:t>Child 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633350"/>
            <a:ext cx="5716488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3936"/>
            <a:ext cx="56697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naya\Pictures\services receiv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305402" cy="6477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409"/>
            <a:ext cx="569119" cy="5165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53200" y="6688791"/>
            <a:ext cx="5716488" cy="1887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74576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037" y="381000"/>
            <a:ext cx="1255199" cy="671290"/>
          </a:xfrm>
        </p:spPr>
        <p:txBody>
          <a:bodyPr/>
          <a:lstStyle/>
          <a:p>
            <a:r>
              <a:rPr lang="en-US" dirty="0"/>
              <a:t>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3222"/>
            <a:ext cx="8153400" cy="4797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Documents Program Completion:</a:t>
            </a:r>
          </a:p>
          <a:p>
            <a:pPr marL="514350" indent="-514350">
              <a:buNone/>
            </a:pPr>
            <a:r>
              <a:rPr lang="en-US" sz="2000" dirty="0"/>
              <a:t>      1.  Earned High School Diploma or GED*</a:t>
            </a:r>
          </a:p>
          <a:p>
            <a:pPr marL="514350" indent="-514350">
              <a:buNone/>
            </a:pPr>
            <a:r>
              <a:rPr lang="en-US" sz="2000" dirty="0"/>
              <a:t>	    -Obtain and enter Date and Location of Certificate</a:t>
            </a:r>
          </a:p>
          <a:p>
            <a:pPr marL="514350" indent="-514350">
              <a:buNone/>
            </a:pPr>
            <a:r>
              <a:rPr lang="en-US" sz="2000" dirty="0"/>
              <a:t>	</a:t>
            </a:r>
          </a:p>
          <a:p>
            <a:pPr marL="514350" indent="-514350">
              <a:buNone/>
            </a:pPr>
            <a:r>
              <a:rPr lang="en-US" sz="2000" dirty="0"/>
              <a:t>      </a:t>
            </a:r>
          </a:p>
          <a:p>
            <a:pPr marL="514350" indent="-514350">
              <a:buNone/>
            </a:pPr>
            <a:r>
              <a:rPr lang="en-US" sz="2000" dirty="0"/>
              <a:t>       2.  Turned 22 years old</a:t>
            </a:r>
          </a:p>
          <a:p>
            <a:pPr marL="514350" indent="-514350">
              <a:buNone/>
            </a:pPr>
            <a:r>
              <a:rPr lang="en-US" sz="2000" dirty="0"/>
              <a:t>	    -Exit OSY at the end of the semester that they turned 22</a:t>
            </a:r>
          </a:p>
          <a:p>
            <a:pPr marL="514350" indent="-514350">
              <a:buNone/>
            </a:pPr>
            <a:endParaRPr lang="en-US" sz="2000" dirty="0"/>
          </a:p>
          <a:p>
            <a:pPr marL="514350" indent="-514350">
              <a:buNone/>
            </a:pPr>
            <a:r>
              <a:rPr lang="en-US" sz="2000" dirty="0"/>
              <a:t>	3.  Deceased</a:t>
            </a:r>
          </a:p>
          <a:p>
            <a:pPr marL="514350" indent="-514350">
              <a:buNone/>
            </a:pPr>
            <a:r>
              <a:rPr lang="en-US" sz="2000" dirty="0"/>
              <a:t>            -Under </a:t>
            </a:r>
            <a:r>
              <a:rPr lang="en-US" sz="2000" i="1" dirty="0"/>
              <a:t>Notes, </a:t>
            </a:r>
            <a:r>
              <a:rPr lang="en-US" sz="2000" dirty="0"/>
              <a:t>enter your source and the date you    </a:t>
            </a:r>
          </a:p>
          <a:p>
            <a:pPr marL="514350" indent="-514350">
              <a:buNone/>
            </a:pPr>
            <a:r>
              <a:rPr lang="en-US" sz="2000" dirty="0"/>
              <a:t>             obtained</a:t>
            </a:r>
            <a:r>
              <a:rPr lang="en-US" sz="2000" i="1" dirty="0"/>
              <a:t> </a:t>
            </a:r>
            <a:r>
              <a:rPr lang="en-US" sz="2000" dirty="0"/>
              <a:t>information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1915668" y="24384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*</a:t>
            </a:r>
            <a:r>
              <a:rPr lang="en-US" sz="1400" b="1" dirty="0">
                <a:solidFill>
                  <a:srgbClr val="0070C0"/>
                </a:solidFill>
              </a:rPr>
              <a:t>Texas Certificate/Transcript Search:</a:t>
            </a:r>
          </a:p>
          <a:p>
            <a:pPr marL="514350" indent="-514350">
              <a:buNone/>
            </a:pPr>
            <a:r>
              <a:rPr lang="en-US" sz="1400" b="1" dirty="0">
                <a:solidFill>
                  <a:srgbClr val="0070C0"/>
                </a:solidFill>
              </a:rPr>
              <a:t>https://bass.tea.state.tx.us/Tea.GEDi.Web/Forms/CertificateSearch.</a:t>
            </a:r>
            <a:r>
              <a:rPr lang="en-US" sz="1200" b="1" dirty="0">
                <a:solidFill>
                  <a:srgbClr val="0070C0"/>
                </a:solidFill>
              </a:rPr>
              <a:t>aspx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409"/>
            <a:ext cx="569119" cy="5165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551146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866" y="309694"/>
            <a:ext cx="3200868" cy="838200"/>
          </a:xfrm>
        </p:spPr>
        <p:txBody>
          <a:bodyPr/>
          <a:lstStyle/>
          <a:p>
            <a:r>
              <a:rPr lang="en-US" dirty="0"/>
              <a:t>GUESS WHO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371600"/>
            <a:ext cx="8382000" cy="5367423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Colonel Sanders- </a:t>
            </a:r>
            <a:r>
              <a:rPr lang="en-US" sz="2000" dirty="0"/>
              <a:t>Overcame lack of education with the largest drumstick in the fried chicken business.</a:t>
            </a:r>
          </a:p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Nicole Kidman- </a:t>
            </a:r>
            <a:r>
              <a:rPr lang="en-US" sz="2000" dirty="0"/>
              <a:t>Left school to help support the family.  Later, she finished school &amp; went on to be a successful actress</a:t>
            </a:r>
          </a:p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Jim Carrey- </a:t>
            </a:r>
            <a:r>
              <a:rPr lang="en-US" sz="2000" dirty="0"/>
              <a:t>Straight-A student, worked as a security guard and custodian  to help the family &amp; then became a comedian.</a:t>
            </a:r>
          </a:p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Whoopi Goldberg- </a:t>
            </a:r>
            <a:r>
              <a:rPr lang="en-US" sz="2000" dirty="0"/>
              <a:t>As an adult, discovered her struggles with school were due to an undiagnosed case of dyslexia</a:t>
            </a:r>
          </a:p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Mark Wahlberg- </a:t>
            </a:r>
            <a:r>
              <a:rPr lang="en-US" sz="2000" dirty="0"/>
              <a:t>Recently earned his HS diploma at 42 and his children got to see him graduate.</a:t>
            </a:r>
          </a:p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Thomas Edison-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Pulled out of school at age 11 for being “difficult” and later became a lawyer and American inventor.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0574" y="6627168"/>
            <a:ext cx="26933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prstClr val="black">
                    <a:tint val="75000"/>
                  </a:prstClr>
                </a:solidFill>
              </a:rPr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" y="6332151"/>
            <a:ext cx="569119" cy="5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11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762" y="188206"/>
            <a:ext cx="3771900" cy="667834"/>
          </a:xfrm>
        </p:spPr>
        <p:txBody>
          <a:bodyPr>
            <a:noAutofit/>
          </a:bodyPr>
          <a:lstStyle/>
          <a:p>
            <a:r>
              <a:rPr lang="en-US" dirty="0"/>
              <a:t>CONTACT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268641"/>
            <a:ext cx="8324088" cy="5068510"/>
          </a:xfrm>
        </p:spPr>
        <p:txBody>
          <a:bodyPr/>
          <a:lstStyle/>
          <a:p>
            <a:r>
              <a:rPr lang="en-US" sz="2000" dirty="0"/>
              <a:t>A Contact Log will automatically generate when profile is first submitted</a:t>
            </a:r>
          </a:p>
          <a:p>
            <a:r>
              <a:rPr lang="en-US" sz="2000" dirty="0"/>
              <a:t>Documents follow-ups</a:t>
            </a:r>
          </a:p>
          <a:p>
            <a:r>
              <a:rPr lang="en-US" sz="2000" dirty="0"/>
              <a:t>On-going assessment for new needs that may arise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67648"/>
              </p:ext>
            </p:extLst>
          </p:nvPr>
        </p:nvGraphicFramePr>
        <p:xfrm>
          <a:off x="943356" y="3186280"/>
          <a:ext cx="7772400" cy="91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Regarding: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Purpose</a:t>
                      </a:r>
                    </a:p>
                    <a:p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Example: 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Contacted OSY to see if she has enrolled in the HEP.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60334"/>
              </p:ext>
            </p:extLst>
          </p:nvPr>
        </p:nvGraphicFramePr>
        <p:xfrm>
          <a:off x="943356" y="4556873"/>
          <a:ext cx="7772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Follow-Up: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Outcome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Example: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OSY states she has a meeting with UTPA HEP counselor on Sept 1</a:t>
                      </a:r>
                      <a:r>
                        <a:rPr lang="en-US" b="0" i="1" baseline="30000" dirty="0">
                          <a:solidFill>
                            <a:schemeClr val="tx1"/>
                          </a:solidFill>
                        </a:rPr>
                        <a:t>st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 and plans to enroll in the program at that time.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" y="6337151"/>
            <a:ext cx="569119" cy="51659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53200" y="6572250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143000"/>
            <a:ext cx="7848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accent2">
                    <a:lumMod val="50000"/>
                  </a:schemeClr>
                </a:solidFill>
              </a:rPr>
              <a:t>MIGRANT-OUT-OF-SCHOOL YOUTH SYSTEM</a:t>
            </a:r>
          </a:p>
          <a:p>
            <a:pPr algn="ctr"/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MOSYS</a:t>
            </a:r>
          </a:p>
          <a:p>
            <a:pPr algn="ctr"/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www.esc1.net/mosys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525269"/>
            <a:ext cx="5716488" cy="365125"/>
          </a:xfrm>
        </p:spPr>
        <p:txBody>
          <a:bodyPr/>
          <a:lstStyle/>
          <a:p>
            <a:r>
              <a:rPr lang="en-US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409"/>
            <a:ext cx="569119" cy="5165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5220" t="10455" r="5672" b="58969"/>
          <a:stretch>
            <a:fillRect/>
          </a:stretch>
        </p:blipFill>
        <p:spPr bwMode="auto">
          <a:xfrm>
            <a:off x="978497" y="381000"/>
            <a:ext cx="7110806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8001000" cy="4543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554787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8733"/>
            <a:ext cx="56697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8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2245799" cy="851110"/>
          </a:xfrm>
        </p:spPr>
        <p:txBody>
          <a:bodyPr/>
          <a:lstStyle/>
          <a:p>
            <a:r>
              <a:rPr lang="en-US" dirty="0"/>
              <a:t>MOSYS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8486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NGS and MOSYS do not communicate. NGS OSY Report must be run monthly. </a:t>
            </a:r>
          </a:p>
          <a:p>
            <a:endParaRPr lang="en-US" sz="2400" dirty="0"/>
          </a:p>
          <a:p>
            <a:r>
              <a:rPr lang="en-US" sz="2400" dirty="0"/>
              <a:t>List from the NGS OSY Report must be entered on MOSYS, insuring that NGS OSY Report and MOSYS Student List match.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 OSY will continue to appear on both the NGS OSY Report and the MOSYS Student List even though:    -OSY QAD has expired</a:t>
            </a:r>
          </a:p>
          <a:p>
            <a:pPr marL="0" indent="0">
              <a:buNone/>
            </a:pPr>
            <a:r>
              <a:rPr lang="en-US" sz="2400" dirty="0"/>
              <a:t>				-OSY has enrolled in HS</a:t>
            </a:r>
          </a:p>
          <a:p>
            <a:pPr marL="0" indent="0">
              <a:buNone/>
            </a:pPr>
            <a:r>
              <a:rPr lang="en-US" sz="2400" dirty="0"/>
              <a:t>				-OSY has exited the program    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6445718"/>
            <a:ext cx="506506" cy="4129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571817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4036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8331"/>
            <a:ext cx="7467600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OSY TIMELINE FOR CONDUCTING FOLLOW-UPS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145641"/>
              </p:ext>
            </p:extLst>
          </p:nvPr>
        </p:nvGraphicFramePr>
        <p:xfrm>
          <a:off x="762000" y="2209800"/>
          <a:ext cx="7620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OSY 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sz="2500" dirty="0"/>
                        <a:t>Receives a Referral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Once/</a:t>
                      </a:r>
                      <a:r>
                        <a:rPr lang="en-US" sz="2500" baseline="0" dirty="0"/>
                        <a:t>Month</a:t>
                      </a:r>
                      <a:endParaRPr lang="en-US" sz="25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sz="2500" dirty="0"/>
                        <a:t>Receives</a:t>
                      </a:r>
                      <a:r>
                        <a:rPr lang="en-US" sz="2500" baseline="0" dirty="0"/>
                        <a:t> Direct Services</a:t>
                      </a:r>
                      <a:endParaRPr lang="en-US" sz="25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Once</a:t>
                      </a:r>
                      <a:r>
                        <a:rPr lang="en-US" sz="2500" baseline="0" dirty="0"/>
                        <a:t>/Month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sz="2500" dirty="0"/>
                        <a:t>Is Unavailable </a:t>
                      </a:r>
                      <a:r>
                        <a:rPr lang="en-US" sz="1800" dirty="0"/>
                        <a:t>(not a leaver)</a:t>
                      </a:r>
                      <a:r>
                        <a:rPr lang="en-US" sz="2500" dirty="0"/>
                        <a:t> *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Once/Month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sz="2500" dirty="0"/>
                        <a:t>Declines Services*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Once/Semester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sz="2500" dirty="0"/>
                        <a:t>Could</a:t>
                      </a:r>
                      <a:r>
                        <a:rPr lang="en-US" sz="2500" baseline="0" dirty="0"/>
                        <a:t> not </a:t>
                      </a:r>
                      <a:r>
                        <a:rPr lang="en-US" sz="2500" dirty="0"/>
                        <a:t>locate (leaver)*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Once/</a:t>
                      </a:r>
                      <a:r>
                        <a:rPr lang="en-US" sz="2500" baseline="0" dirty="0"/>
                        <a:t>Semester</a:t>
                      </a:r>
                      <a:endParaRPr lang="en-US" sz="25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54980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*Comment required on Student Profile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523037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409"/>
            <a:ext cx="569119" cy="5165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362200"/>
            <a:ext cx="4379400" cy="1052290"/>
          </a:xfrm>
        </p:spPr>
        <p:txBody>
          <a:bodyPr>
            <a:noAutofit/>
          </a:bodyPr>
          <a:lstStyle/>
          <a:p>
            <a:r>
              <a:rPr lang="en-US" sz="6000" dirty="0"/>
              <a:t>OSY AS PFS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553200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409"/>
            <a:ext cx="569119" cy="5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8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7353"/>
            <a:ext cx="7707386" cy="977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PRIORITY FOR SERVICE (PFS) STUDENT PROGRESS REVIEWS FOR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32638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Felix </a:t>
            </a:r>
            <a:r>
              <a:rPr lang="en-US" sz="2400" dirty="0" err="1"/>
              <a:t>Anzaldua</a:t>
            </a:r>
            <a:r>
              <a:rPr lang="en-US" sz="2400" dirty="0"/>
              <a:t> is an Out-of-School Youth residing in Brownsville ISD.  He dropped out of school on 05/01/2017 and has not returned since.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/>
              <a:t>Scenario #1: Declines Services</a:t>
            </a:r>
          </a:p>
          <a:p>
            <a:pPr marL="0" indent="0">
              <a:buNone/>
            </a:pPr>
            <a:r>
              <a:rPr lang="en-US" sz="2200" dirty="0"/>
              <a:t>Scenario #2: Unable to Locate</a:t>
            </a:r>
          </a:p>
          <a:p>
            <a:pPr marL="0" indent="0">
              <a:buNone/>
            </a:pPr>
            <a:r>
              <a:rPr lang="en-US" sz="2200" dirty="0"/>
              <a:t>Scenario #3: Services Addressing Priority Reason</a:t>
            </a:r>
          </a:p>
          <a:p>
            <a:pPr marL="0" indent="0">
              <a:buNone/>
            </a:pPr>
            <a:r>
              <a:rPr lang="en-US" sz="2200" dirty="0"/>
              <a:t>Scenario #4: Services Not Related to Priority Reason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553200"/>
            <a:ext cx="5716488" cy="365125"/>
          </a:xfrm>
        </p:spPr>
        <p:txBody>
          <a:bodyPr/>
          <a:lstStyle/>
          <a:p>
            <a:r>
              <a:rPr lang="en-US"/>
              <a:t>©2017 Region One Education Service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6341409"/>
            <a:ext cx="569119" cy="5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5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895601" cy="1543167"/>
          </a:xfrm>
        </p:spPr>
        <p:txBody>
          <a:bodyPr>
            <a:no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SAMPLE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PFS STUDENT PROGRESS REVIEW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OS – DECLINED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70359" y="3130549"/>
            <a:ext cx="1468041" cy="2137214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8600"/>
            <a:ext cx="5791200" cy="6477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05600" y="6623178"/>
            <a:ext cx="2590800" cy="257234"/>
          </a:xfrm>
        </p:spPr>
        <p:txBody>
          <a:bodyPr/>
          <a:lstStyle/>
          <a:p>
            <a:r>
              <a:rPr lang="en-US" sz="800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651"/>
            <a:ext cx="569119" cy="5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5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070" y="990600"/>
            <a:ext cx="2989730" cy="2133600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SAMPLE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PFS STUDENT PROGRESS REVIEW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OS – UNABLE TO LOCATE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6200"/>
            <a:ext cx="5767485" cy="66293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10082" y="6629400"/>
            <a:ext cx="2438400" cy="365125"/>
          </a:xfrm>
        </p:spPr>
        <p:txBody>
          <a:bodyPr/>
          <a:lstStyle/>
          <a:p>
            <a:r>
              <a:rPr lang="en-US" sz="800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2265"/>
            <a:ext cx="569119" cy="5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5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119" y="990600"/>
            <a:ext cx="2724494" cy="1981200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SAMPLE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PFS STUDENT PROGRESS REVIEW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OS- SERVICES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4824"/>
            <a:ext cx="5943600" cy="66607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81800" y="6629400"/>
            <a:ext cx="2477185" cy="365125"/>
          </a:xfrm>
        </p:spPr>
        <p:txBody>
          <a:bodyPr/>
          <a:lstStyle/>
          <a:p>
            <a:r>
              <a:rPr lang="en-US" sz="80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9854"/>
            <a:ext cx="56697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38036"/>
            <a:ext cx="6589199" cy="68580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754368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UTRGV HEP 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OSY Service Delivery Process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District Roles and Responsibilities</a:t>
            </a:r>
          </a:p>
          <a:p>
            <a:endParaRPr lang="en-US" sz="2400" dirty="0"/>
          </a:p>
          <a:p>
            <a:r>
              <a:rPr lang="en-US" sz="2400" dirty="0"/>
              <a:t>Migrant Out-of-School Youth System (MOSYS) </a:t>
            </a:r>
          </a:p>
          <a:p>
            <a:pPr marL="0" indent="0">
              <a:buNone/>
            </a:pPr>
            <a:r>
              <a:rPr lang="en-US" sz="2400" dirty="0"/>
              <a:t>    Overview</a:t>
            </a:r>
          </a:p>
          <a:p>
            <a:endParaRPr lang="en-US" dirty="0"/>
          </a:p>
          <a:p>
            <a:r>
              <a:rPr lang="en-US" sz="2400" dirty="0"/>
              <a:t>PFS OSY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91241"/>
            <a:ext cx="569119" cy="5165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534328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21115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342" y="1219200"/>
            <a:ext cx="2724494" cy="2133600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SAMPLE 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PFS STUDENT PROGRESS REVIEW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OS- SERVICES NOT RELATED TO PRIORITY REASON(S)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81800" y="6629400"/>
            <a:ext cx="2477185" cy="365125"/>
          </a:xfrm>
        </p:spPr>
        <p:txBody>
          <a:bodyPr/>
          <a:lstStyle/>
          <a:p>
            <a:r>
              <a:rPr lang="en-US" sz="800" dirty="0"/>
              <a:t>©2017 Region One Education Service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854"/>
            <a:ext cx="566977" cy="512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76200"/>
            <a:ext cx="55435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90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4455"/>
            <a:ext cx="5369999" cy="899890"/>
          </a:xfrm>
        </p:spPr>
        <p:txBody>
          <a:bodyPr>
            <a:normAutofit/>
          </a:bodyPr>
          <a:lstStyle/>
          <a:p>
            <a:r>
              <a:rPr lang="en-US" sz="3500" dirty="0"/>
              <a:t>REGION ONE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03920" cy="3429000"/>
          </a:xfrm>
        </p:spPr>
        <p:txBody>
          <a:bodyPr/>
          <a:lstStyle/>
          <a:p>
            <a:pPr algn="ctr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DENISE ANAYA, M.A.</a:t>
            </a:r>
          </a:p>
          <a:p>
            <a:pPr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OUT-OF-SCHOOL YOUTH SPECIALIST</a:t>
            </a:r>
          </a:p>
          <a:p>
            <a:pPr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REGION ONE EDUCATION SERVICE CENTER</a:t>
            </a:r>
          </a:p>
          <a:p>
            <a:pPr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MIGRANT EDUCATION PROGRAM</a:t>
            </a:r>
          </a:p>
          <a:p>
            <a:pPr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956-984-6187</a:t>
            </a:r>
          </a:p>
          <a:p>
            <a:pPr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DANAYA@ESC1.NET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569119" cy="5165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615421"/>
            <a:ext cx="5716488" cy="264991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101" y="304800"/>
            <a:ext cx="6589199" cy="7474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 w="3175" cmpd="sng">
                  <a:noFill/>
                </a:ln>
                <a:cs typeface="Arial" panose="020B0604020202020204" pitchFamily="34" charset="0"/>
              </a:rPr>
              <a:t>OSY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619999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A child who is a migratory agricultural worker or migratory fisher that has made a qualifying move or a child of a migratory agricultural worker or migratory fisher that has made a qualifying move;</a:t>
            </a:r>
          </a:p>
          <a:p>
            <a:endParaRPr lang="en-US" sz="2600" dirty="0"/>
          </a:p>
          <a:p>
            <a:r>
              <a:rPr lang="en-US" sz="2600" dirty="0"/>
              <a:t>High school-aged youth under 22 years of age;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Not currently enrolled in a K-12 institution;</a:t>
            </a:r>
          </a:p>
          <a:p>
            <a:endParaRPr lang="en-US" sz="2600" dirty="0"/>
          </a:p>
          <a:p>
            <a:r>
              <a:rPr lang="en-US" sz="2600" dirty="0"/>
              <a:t>Lacks a US issued high school diploma (HSD) or high school equivalency (HSE) certificate;</a:t>
            </a:r>
          </a:p>
          <a:p>
            <a:endParaRPr lang="en-US" sz="2600" dirty="0"/>
          </a:p>
          <a:p>
            <a:r>
              <a:rPr lang="en-US" sz="2600" dirty="0"/>
              <a:t>May be enrolled in an HSE program;</a:t>
            </a:r>
          </a:p>
          <a:p>
            <a:endParaRPr lang="en-US" sz="2600" dirty="0"/>
          </a:p>
          <a:p>
            <a:r>
              <a:rPr lang="en-US" sz="2600" dirty="0"/>
              <a:t>May only be “Here to Work”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547726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1"/>
            <a:ext cx="533400" cy="5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20" y="322729"/>
            <a:ext cx="6589199" cy="609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OSY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26" y="3496235"/>
            <a:ext cx="6972985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The goal of the Migrant Out-of-School Youth Initiative is to ensure that every identified OSY has access to appropriate services based on identified needs; and to encourage and assist all OSY in achieving their goals.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1" y="1183341"/>
            <a:ext cx="3809999" cy="2057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7000" y="6526305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494"/>
            <a:ext cx="533400" cy="5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641"/>
            <a:ext cx="7848600" cy="842015"/>
          </a:xfrm>
        </p:spPr>
        <p:txBody>
          <a:bodyPr>
            <a:normAutofit/>
          </a:bodyPr>
          <a:lstStyle/>
          <a:p>
            <a:r>
              <a:rPr lang="en-US" sz="3400" dirty="0"/>
              <a:t>EXAMPLES OF REFERRALS &amp;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31259" y="1524000"/>
            <a:ext cx="3391301" cy="12026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800" b="1" dirty="0"/>
              <a:t>Instructional Service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A</a:t>
            </a:r>
            <a:r>
              <a:rPr lang="en-US" sz="1800" dirty="0"/>
              <a:t> </a:t>
            </a:r>
            <a:r>
              <a:rPr lang="en-US" sz="1800" b="0" dirty="0"/>
              <a:t>service to assist in the attainment of education </a:t>
            </a:r>
            <a:r>
              <a:rPr lang="en-US" sz="1800" dirty="0"/>
              <a:t>in or outside of the district.</a:t>
            </a:r>
            <a:endParaRPr lang="en-US" sz="1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40226" y="2726688"/>
            <a:ext cx="3391299" cy="310570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Credit Recovery</a:t>
            </a:r>
          </a:p>
          <a:p>
            <a:r>
              <a:rPr lang="en-US" sz="2000" dirty="0"/>
              <a:t>Remediation for State Assessments</a:t>
            </a:r>
          </a:p>
          <a:p>
            <a:r>
              <a:rPr lang="en-US" sz="2000" dirty="0"/>
              <a:t>Adult Basic Education</a:t>
            </a:r>
          </a:p>
          <a:p>
            <a:r>
              <a:rPr lang="en-US" sz="2000" dirty="0"/>
              <a:t>GED/HEP</a:t>
            </a:r>
          </a:p>
          <a:p>
            <a:r>
              <a:rPr lang="en-US" sz="2000" dirty="0"/>
              <a:t>ESL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387787" y="1525614"/>
            <a:ext cx="3381853" cy="11994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800" b="1" dirty="0"/>
              <a:t>Support Service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A tool/resource to assist with instructional goals or improve quality of life.</a:t>
            </a:r>
            <a:r>
              <a:rPr lang="en-US" sz="1800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01235" y="2725074"/>
            <a:ext cx="3368406" cy="310893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Laptop</a:t>
            </a:r>
          </a:p>
          <a:p>
            <a:r>
              <a:rPr lang="en-US" sz="2000" dirty="0"/>
              <a:t>Materials &amp; Resources</a:t>
            </a:r>
          </a:p>
          <a:p>
            <a:r>
              <a:rPr lang="en-US" sz="2000" dirty="0"/>
              <a:t>Clothing</a:t>
            </a:r>
          </a:p>
          <a:p>
            <a:r>
              <a:rPr lang="en-US" sz="2000" dirty="0"/>
              <a:t>Utility Bill Assistance</a:t>
            </a:r>
          </a:p>
          <a:p>
            <a:r>
              <a:rPr lang="en-US" sz="2000" dirty="0"/>
              <a:t>Transportation Voucher</a:t>
            </a:r>
          </a:p>
          <a:p>
            <a:r>
              <a:rPr lang="en-US" sz="2000" dirty="0"/>
              <a:t>Child Care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289787"/>
            <a:ext cx="457200" cy="4180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525269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86700" cy="6158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OSY DISTRICT RESPONSIBILITIES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270" y="914400"/>
            <a:ext cx="3697760" cy="5638800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>
            <a:off x="2133600" y="2615453"/>
            <a:ext cx="73152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2133600" y="5448780"/>
            <a:ext cx="73152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133600" y="1158635"/>
            <a:ext cx="731520" cy="964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2133600" y="3993456"/>
            <a:ext cx="731520" cy="9065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6427961" y="1809651"/>
            <a:ext cx="731520" cy="9415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427961" y="3227106"/>
            <a:ext cx="731520" cy="9415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6478030" y="4644561"/>
            <a:ext cx="731520" cy="9415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8030" y="6551342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1988"/>
            <a:ext cx="53649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372475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1237" y="152400"/>
            <a:ext cx="658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TEA MEP OSY DATA COLLECTION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77000" y="6571876"/>
            <a:ext cx="5716488" cy="365125"/>
          </a:xfrm>
        </p:spPr>
        <p:txBody>
          <a:bodyPr/>
          <a:lstStyle/>
          <a:p>
            <a:r>
              <a:rPr lang="en-US" dirty="0"/>
              <a:t>©2017 Region One Education Service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1"/>
            <a:ext cx="533400" cy="5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11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16171</TotalTime>
  <Words>1395</Words>
  <Application>Microsoft Office PowerPoint</Application>
  <PresentationFormat>On-screen Show (4:3)</PresentationFormat>
  <Paragraphs>257</Paragraphs>
  <Slides>41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Wingdings</vt:lpstr>
      <vt:lpstr>Wingdings 3</vt:lpstr>
      <vt:lpstr>Wisp</vt:lpstr>
      <vt:lpstr>OUT-OF-SCHOOL YOUTH OVERVIEW</vt:lpstr>
      <vt:lpstr>GUESS WHO</vt:lpstr>
      <vt:lpstr>GUESS WHO</vt:lpstr>
      <vt:lpstr>AGENDA</vt:lpstr>
      <vt:lpstr>OSY DEFINITION</vt:lpstr>
      <vt:lpstr>OSY INITIATIVE</vt:lpstr>
      <vt:lpstr>EXAMPLES OF REFERRALS &amp; SERVICES</vt:lpstr>
      <vt:lpstr>OSY DISTRICT RESPONSIBILITIES</vt:lpstr>
      <vt:lpstr>TEA MEP OSY DATA COLLECTION</vt:lpstr>
      <vt:lpstr>TEA MEP OSY DATA COLLECTION</vt:lpstr>
      <vt:lpstr>PowerPoint Presentation</vt:lpstr>
      <vt:lpstr>OSY PROFILE</vt:lpstr>
      <vt:lpstr>PowerPoint Presentation</vt:lpstr>
      <vt:lpstr>PowerPoint Presentation</vt:lpstr>
      <vt:lpstr>SCENARIO 1:OSY HAS EARNED A HS DIPLOMA OR HSE CERTIFICATE On 10/14/2017, you make a home visit to interview OSY Jennifer Martinez.  She states that she has earned her HSE Certificate from UTRGV on 09/14/17.  </vt:lpstr>
      <vt:lpstr>SCENARIO 2: ENROLLED IN A K-12 INSTITUTION  On 10/14/2017, you make a home visit to interview OSY Jennifer Martinez.  She states that she is currently enrolled at the Mid-Valley Academy. </vt:lpstr>
      <vt:lpstr>SCENARIO 3: CURRENTLY ENROLLED IN AN HSE PROGRAM  On 10/14/2017, you make a home visit to interview OSY Jennifer Martinez.  She states that she is currently enrolled at UTRGV HEP.</vt:lpstr>
      <vt:lpstr>OSY DISTRICT DESIGNEE TASKS (scenarios 1-3)</vt:lpstr>
      <vt:lpstr>SCENARIO 4: DECLINED SERVICES On 10/14/2017, you make a home visit to interview OSY Jennifer Martinez.  She states that she is not interested in receiving any type of service at this time.</vt:lpstr>
      <vt:lpstr>SCENARIO 5: COULD NOT LOCATE On 10/14/2017, you make a home visit to interview OSY Jennifer Martinez.  Her mother states that Jennifer is residing in Mexico.</vt:lpstr>
      <vt:lpstr>NOT ABLE TO LOCATE</vt:lpstr>
      <vt:lpstr>SCENARIO 6: NOT AVAILABLE (but in your district) On 10/14/2017, you make a home visit to interview OSY Jennifer Martinez.  Her mother states that Jennifer was called in to work.</vt:lpstr>
      <vt:lpstr>SCENARIO 7: INTERSTED IN RECEIVING SERVICES On 10/14/2017, you make a home visit to interview OSY Jennifer Martinez.  She states that she is interested in HEP and job training, however, she is in need of child care services.</vt:lpstr>
      <vt:lpstr>STUDENT REFERRALS</vt:lpstr>
      <vt:lpstr>PowerPoint Presentation</vt:lpstr>
      <vt:lpstr>       SERVICES RECEIVED</vt:lpstr>
      <vt:lpstr>MEP FUNDED SERVICES</vt:lpstr>
      <vt:lpstr>PowerPoint Presentation</vt:lpstr>
      <vt:lpstr>EXIT</vt:lpstr>
      <vt:lpstr>CONTACT LOG</vt:lpstr>
      <vt:lpstr>PowerPoint Presentation</vt:lpstr>
      <vt:lpstr>PowerPoint Presentation</vt:lpstr>
      <vt:lpstr>MOSYS </vt:lpstr>
      <vt:lpstr>OSY TIMELINE FOR CONDUCTING FOLLOW-UPS</vt:lpstr>
      <vt:lpstr>OSY AS PFS</vt:lpstr>
      <vt:lpstr>PRIORITY FOR SERVICE (PFS) STUDENT PROGRESS REVIEWS FOR OS</vt:lpstr>
      <vt:lpstr>SAMPLE  PFS STUDENT PROGRESS REVIEW OS – DECLINED SERVICES</vt:lpstr>
      <vt:lpstr>SAMPLE  PFS STUDENT PROGRESS REVIEW OS – UNABLE TO LOCATE</vt:lpstr>
      <vt:lpstr>SAMPLE  PFS STUDENT PROGRESS REVIEW OS- SERVICES</vt:lpstr>
      <vt:lpstr>SAMPLE  PFS STUDENT PROGRESS REVIEW OS- SERVICES NOT RELATED TO PRIORITY REASON(S)</vt:lpstr>
      <vt:lpstr>REGION ONE CONTACT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danaya</dc:creator>
  <cp:lastModifiedBy>Presenter Rooms 02</cp:lastModifiedBy>
  <cp:revision>650</cp:revision>
  <cp:lastPrinted>2017-09-22T20:38:52Z</cp:lastPrinted>
  <dcterms:created xsi:type="dcterms:W3CDTF">2014-04-14T16:03:23Z</dcterms:created>
  <dcterms:modified xsi:type="dcterms:W3CDTF">2017-09-27T13:03:01Z</dcterms:modified>
</cp:coreProperties>
</file>